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B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327" r:id="rId2"/>
    <p:sldId id="330" r:id="rId3"/>
    <p:sldId id="334" r:id="rId4"/>
    <p:sldId id="335" r:id="rId5"/>
    <p:sldId id="298" r:id="rId6"/>
    <p:sldId id="262" r:id="rId7"/>
    <p:sldId id="299" r:id="rId8"/>
    <p:sldId id="302" r:id="rId9"/>
    <p:sldId id="264" r:id="rId10"/>
    <p:sldId id="336" r:id="rId11"/>
    <p:sldId id="337" r:id="rId12"/>
    <p:sldId id="338" r:id="rId13"/>
    <p:sldId id="339" r:id="rId14"/>
    <p:sldId id="340" r:id="rId15"/>
    <p:sldId id="303" r:id="rId16"/>
    <p:sldId id="341" r:id="rId17"/>
    <p:sldId id="342" r:id="rId18"/>
    <p:sldId id="346" r:id="rId19"/>
    <p:sldId id="349" r:id="rId20"/>
    <p:sldId id="350" r:id="rId21"/>
    <p:sldId id="351" r:id="rId22"/>
    <p:sldId id="284" r:id="rId23"/>
    <p:sldId id="269" r:id="rId24"/>
    <p:sldId id="304" r:id="rId25"/>
    <p:sldId id="305" r:id="rId26"/>
    <p:sldId id="352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353" r:id="rId42"/>
    <p:sldId id="355" r:id="rId43"/>
    <p:sldId id="354" r:id="rId44"/>
    <p:sldId id="356" r:id="rId45"/>
    <p:sldId id="357" r:id="rId46"/>
    <p:sldId id="358" r:id="rId47"/>
    <p:sldId id="359" r:id="rId48"/>
    <p:sldId id="319" r:id="rId49"/>
    <p:sldId id="360" r:id="rId50"/>
    <p:sldId id="361" r:id="rId51"/>
    <p:sldId id="362" r:id="rId52"/>
    <p:sldId id="363" r:id="rId53"/>
    <p:sldId id="321" r:id="rId54"/>
    <p:sldId id="322" r:id="rId55"/>
    <p:sldId id="323" r:id="rId56"/>
    <p:sldId id="324" r:id="rId57"/>
    <p:sldId id="366" r:id="rId58"/>
    <p:sldId id="367" r:id="rId59"/>
    <p:sldId id="364" r:id="rId60"/>
    <p:sldId id="288" r:id="rId61"/>
    <p:sldId id="289" r:id="rId62"/>
    <p:sldId id="320" r:id="rId63"/>
    <p:sldId id="274" r:id="rId64"/>
    <p:sldId id="275" r:id="rId65"/>
    <p:sldId id="368" r:id="rId66"/>
    <p:sldId id="370" r:id="rId67"/>
    <p:sldId id="371" r:id="rId68"/>
    <p:sldId id="376" r:id="rId69"/>
    <p:sldId id="373" r:id="rId70"/>
    <p:sldId id="374" r:id="rId71"/>
    <p:sldId id="375" r:id="rId72"/>
    <p:sldId id="329" r:id="rId7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688839-3D79-6B30-A41B-E75CBF784E06}" name="Igor Cornejo" initials="IC" userId="0d1a546193834e9f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B9E04-8378-2317-D35D-4E06C9F5B656}" v="32" dt="2026-01-26T01:59:57.918"/>
    <p1510:client id="{764C53FC-1B29-1E3A-26A4-46F8C69A88F1}" v="57" dt="2026-01-26T01:49:59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85169"/>
  </p:normalViewPr>
  <p:slideViewPr>
    <p:cSldViewPr snapToGrid="0" snapToObjects="1">
      <p:cViewPr varScale="1">
        <p:scale>
          <a:sx n="69" d="100"/>
          <a:sy n="69" d="100"/>
        </p:scale>
        <p:origin x="150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modernComment_12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1232E5-5BEA-4F38-B24F-90DBA369A564}" authorId="{5C688839-3D79-6B30-A41B-E75CBF784E06}" created="2025-12-08T01:43:06.97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99"/>
      <ac:spMk id="3" creationId="{00000000-0000-0000-0000-000000000000}"/>
      <ac:txMk cp="112" len="51">
        <ac:context len="258" hash="2038193620"/>
      </ac:txMk>
    </ac:txMkLst>
    <p188:pos x="3714749" y="1809749"/>
    <p188:txBody>
      <a:bodyPr/>
      <a:lstStyle/>
      <a:p>
        <a:r>
          <a:rPr lang="en-US"/>
          <a:t>Add link to Github repo, make sure it's linked to the main branch.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4E4DF-7A2C-5E0E-4F26-C35BCA74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097BC-3632-A922-3FFB-079F47F5B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70CCE-302D-AA62-F443-718D8F1E2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74ACB-3999-5409-2038-9757AA218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44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93EC8-FB1A-1A38-16CA-08500E66F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8B180-05E1-8E78-1435-8A065FF7E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16FFF-D889-45CA-10C9-B103CC737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74DF4-CD64-A79A-1EDE-92530B82A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20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06DB-D057-7F19-2BE3-A7829B1CA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8F304-FDEE-DAB9-EF1A-7C132075D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650BF-3F7D-A2BD-13FB-367BD0A4E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A5E09-422D-3CDA-E391-23415DF5F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50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BE618-9EE3-AFBE-630A-5C1B03865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ADAD5A-C7B0-5CE4-DB4C-78B70A7BF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A73C6-D709-C07E-BEB3-5BE507C93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0E5DF-CACE-3F13-8767-48F02BB19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1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8A1A3-6AAA-D313-B0B1-B37DDED44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F8AA8-9629-E32C-A5D0-95937AB50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0B27C0-D104-D86E-A642-FE8CCF959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92108-C403-3547-F17A-91F9864AD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5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2D0E6-284E-0F1A-B6F2-58B813947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8F2BC-9F1D-0289-AE4E-F5EC2CA11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64998-EDEA-2008-4D6B-97DE6EDAA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3AA3B-E77D-2A33-C2EE-FE054C3CC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07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620A4-C0EB-D91F-78DA-44A34087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DDFF7-BA95-D9C1-37A1-13A5C44AA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94A75-C37B-573D-D3DD-C836222B9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53127-86E9-7847-2191-B2AF3E22E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61DBB-6DF6-5972-1C5E-8EAB6B70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9FD53D-FE54-BD6D-F477-CF6BFF124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8B8DC-A384-2360-F03E-CC02BCCAF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C0696-2BC3-5964-6075-9056BFF43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7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3CFB-31B9-5721-A16A-2FA39E745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0E4B57-EEE3-D7F2-71D3-B1C27E18D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4CB46-085E-9BAD-0DCC-CE32A97FD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8724B-F595-843F-DE13-6FB8A6101B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2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071D-AC10-113E-2BBB-64981BD9F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36C4A5-5DB2-B8AB-F217-A9AE4EC87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22007-F0E5-F0BC-84C6-C5D625504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90F87-B4D1-9E74-88D1-9EB86262BC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5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424BC-7485-C87F-B61E-D91F0B191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2544E-9ECA-CFD9-B9B7-2F88E6208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9C0C0A-BEBF-8858-CC5D-3C7F95C8A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16CBB-E74B-B29D-2578-781D41AAF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5_jupyter-labs-eda-dataviz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4_jupyter-labs-eda-sql-edx-sqllite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6_jupyter-labs-launch-site-location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7_jupyter-labs-spacex_dash-app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cisme/Spacex-EDX-Capstone-/blob/main/src/spacex-dash-app.p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8_jupyter-labs-SpaceX-Machine-Learning-Prediction-Part-5-v1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/index.php?title=List_of_Falcon_9_and_Falcon_Heavy_launches&amp;oldid=1027686922" TargetMode="External"/><Relationship Id="rId4" Type="http://schemas.openxmlformats.org/officeDocument/2006/relationships/hyperlink" Target="https://github.com/r-spacex/SpaceX-API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hyperlink" Target="https://overpass-turbo.e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2B_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github.com/iacisme/Spacex-EDX-Capstone-/blob/main/notebooks/01_jupyter-labs-spacex-data-collection-api-v2.ipynb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hyperlink" Target="https://github.com/iacisme/Spacex-EDX-Capstone-/blob/main/data/01_Documents/falcon-users-guide-2025-05-09.pdf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2_jupyter-labs-webscraping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3_jupyter-labs-spacex-Data%20wrangling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Igor Cornejo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2026-Jan-25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5ECEAD-8BD0-B12B-0746-14FA6181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30826-AE59-8592-6516-0E0CB4D5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E657B9-BD2D-C31B-5B3E-CE534077D0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300"/>
            <a:ext cx="9745589" cy="526177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order to understand the relationship between dataset features, and identify any correlations to successful landings, the following graphs will be produced: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Plots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Flight Number and Pay Load Mass</a:t>
            </a:r>
            <a:endParaRPr lang="en-US" sz="12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Flight Number and Launch Site</a:t>
            </a:r>
            <a:endParaRPr lang="en-US" sz="12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Pay Load Mass and Launch Site</a:t>
            </a:r>
            <a:endParaRPr lang="en-US" sz="12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Pay Load Mass and Orbit</a:t>
            </a:r>
            <a:endParaRPr lang="en-US" sz="12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Charts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Success Rate and Orbit Type</a:t>
            </a:r>
            <a:endParaRPr lang="en-US" sz="12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Success Rate and Falcon 9 Blockk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Year and Success Rate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D07D0F-3AD9-3E20-1874-7060EFECC9A3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345359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46C02-79D3-C694-BE25-DE5E8771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171BD-C7D0-FCD1-E504-E80B9444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4CCA70-6F0E-C716-8291-087B6C0D9A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key findings: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Falcon 9 booster with the best success rate is the Block 2 booster, followed by the Block 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However, the only booster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designed to be fully reusable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 is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Falcon 9 Block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Refer to notebook: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05_jupyter-labs-eda-dataviz-v2.ipynb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graphs and details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FE55AF-D658-E795-880D-C984BDB7BDA3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0901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085D3D-F82B-6430-1222-BBE06DAB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90F82-57AF-C532-F7D1-111F9E89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DD149-DEB6-1922-09E0-718A1613624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6234"/>
            <a:ext cx="10119661" cy="45032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EDA exercise also included performing the following SQL queries on a database created in SQLite, using the csv created by accessing the SpaceX API and web-scraping Wikipedia: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the names of the unique launch sites  in the space mission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5 records where launch sites begin with the string 'KSC'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the total payload mass carried by boosters launched by NASA (CRS)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date where the successful landing outcome in drone ship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names of the boosters which have success in ground pad  and have payload mass greater than 4,000 but less than 6,000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total number of successful and failure mission outcomes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all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that have carried the maximum payload mass. Use a subquery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records which will display the month names, successful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ground pad, booster versions, and 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launch_site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for the months in year 2017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Rank the count of landing outcomes (such as Failure (drone ship) or Success (ground pad)) between the date 2010-06-04 and 2017-03-20, in descending order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9D2BCB-9D3A-E6B7-2876-3853BA7A91F8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82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910BE-E2CA-1F91-AF55-1B3106F71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5577A-0C57-3CD6-4F30-2DC401B0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F8F2D3-95F1-2EDD-1DC2-C3A8F7A4B9AB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90227E9-8633-CBE7-F29F-666E67F75879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key findings: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first successful drone ship landing was: April 8, 2016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Falcon 9 Block 5 booster is the only booster version that has carried the maximum payload mass of 15, 600 kg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99 out of 103 launches successfully delivered their payloads into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Refer to notebook: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04_jupyter-labs-eda-sql-edx-sqllite-v2.ipynb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for details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599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BD757A-C622-65A6-3B7F-E819057F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03CA5-1A95-5ADC-A6B2-7A307BAE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4F715-ADB2-2F29-CC81-BEBC5FDAE3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6294" y="1357132"/>
            <a:ext cx="10634662" cy="43513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GIS analysis was performed using the Python Folium library. The following map objects were used to perform this analysis:</a:t>
            </a:r>
            <a:endParaRPr lang="en-US" sz="105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Circles were used to help locate the following regions of interest: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NASA Johnson Space Center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Cape Canaveral Air Force Station Space Launch Complex 40</a:t>
            </a:r>
            <a:endParaRPr lang="en-US" sz="9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Kennedy Space Center Launch Complex 39A</a:t>
            </a:r>
            <a:endParaRPr lang="en-US" sz="9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Vandenberg Air Force Base Space Launch Complex 4E</a:t>
            </a:r>
            <a:endParaRPr lang="en-US" sz="9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Markers and Marker Clusters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Markers were used to mark between successful landings (Green) cs unsuccessful landings (Red), at each launch site.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Marker were also used to identify closest coast line, city, railway, highway and a luanch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Marker Clusters were used to group landings together in an organized fashion, at each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Lines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Lines were used to denote distances between launch sites, and closest coast line, city, railway, highway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Property Boundaries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The boundary of each launch site was added as a </a:t>
            </a:r>
            <a:r>
              <a:rPr lang="en-US" sz="900" err="1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GeoJSON</a:t>
            </a: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file to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objects aided in assessing any relationship between launch site and landing success, in addition to logistical planning of transporting material to the launch site. </a:t>
            </a:r>
            <a:endParaRPr lang="en-US" sz="105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Refer to notebook: </a:t>
            </a:r>
            <a:r>
              <a:rPr lang="en-US" sz="105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06_jupyter-labs-launch-site-location-v2.ipynb</a:t>
            </a: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for details.</a:t>
            </a:r>
          </a:p>
          <a:p>
            <a:endParaRPr lang="en-US" sz="2900" dirty="0">
              <a:ea typeface="Calibri"/>
              <a:cs typeface="Calibri"/>
            </a:endParaRPr>
          </a:p>
          <a:p>
            <a:endParaRPr lang="en-US" sz="2900" dirty="0"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D53412-1D7B-53AA-32A5-DA8F5DD607BB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78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23059"/>
            <a:ext cx="10435702" cy="465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interactive dashboard was created using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Python library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Pie-chart is used to understand which launch site has the best success rate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Users are able to select between the following launch sites: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(The % success rate of each launch site as an average of the 3 launch sites)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(% Comparison between successful vs. unsuccessful launches)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LC-LC 39A (% Comparison between successful vs. unsuccessful launches)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(% Comparison between successful vs. unsuccessful launches)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Scatter-plot is used to understand the relationship between pay load mass and successful launches.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addition to selecting a launch site, users are able to select a pay load mass between 0 and 9600 kg using a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 plots are meant to understand if there is a relationship between successful launches, payload mass, and booster version for the user selected launch site </a:t>
            </a: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BB749-1F39-A2E5-FB59-DF5467E3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F101F-3318-286F-7A83-91FB55F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567B7D-F2D9-6743-CBA7-4CD0367BB3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8681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key findings: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is the launch site with the worst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Falcon 9 Block 5 booster has only launched from 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Payloads up to 5,500 kg have 100% success rates. Payloads &gt; 5,500 kg have the lowest 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Refer to: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Notebook: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07_jupyter-labs-spacex_dash-app.ipynb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for details on the code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  <a:hlinkClick r:id="rId4"/>
              </a:rPr>
              <a:t>Spacex-dash-app.py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 for the python version of the file that can be run as a script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C7F687-DCC7-8EDC-3E2A-3BF865403D95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113552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646DB3-5D35-4DA4-7A82-5CF6581B3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05AF3-2207-701F-56BD-90D78C1E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8902-453E-8B8B-9FDF-9D66D961D2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9566"/>
            <a:ext cx="5898849" cy="439616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flowchart summarizes the steps and process used to build and select a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models were built using the Scikit-Learn Python library. Scikit-Learn was also used to automate the process of choosing the best model parameters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model was chosen by comparing model performance accuracy, on test data, and selecting the best performing model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Refer to notebook: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08_jupyter-labs-SpaceX-Machine-Learning-Prediction-Part-5-v1.ipynb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for details on model building, and selection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8DBB6D-EDAD-5415-A6D8-7ABC2D2D5385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ACFB233-5758-ECF3-71B0-940F77ADE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332" y="1373192"/>
            <a:ext cx="5352930" cy="49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D8DB7-17B9-FFB3-821B-399DF5F2E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272EDA-F9F8-8B77-AFE0-A6CA209338D3}"/>
              </a:ext>
            </a:extLst>
          </p:cNvPr>
          <p:cNvSpPr txBox="1"/>
          <p:nvPr/>
        </p:nvSpPr>
        <p:spPr>
          <a:xfrm>
            <a:off x="769044" y="1807337"/>
            <a:ext cx="10703670" cy="4103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best predictor of a successful landing is the Falcon 9 Booster Version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Falcon 9 Booster with the best success rate is the Block 2 booster, followed by the Block 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Block 5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the only booster designed to be fully reusable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Block 5 mission was May 11, 2018 (Flight number: 54)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Block 5 rockets have an 85%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87659-8296-022C-3752-DC5EF555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47E885-C1D6-1566-D802-8F15CEA6C6F3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6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374C66-8DB6-9C7E-C42F-3C829777A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A4ACA8-7DC7-0C88-B16C-ABC21D7B0765}"/>
              </a:ext>
            </a:extLst>
          </p:cNvPr>
          <p:cNvSpPr txBox="1"/>
          <p:nvPr/>
        </p:nvSpPr>
        <p:spPr>
          <a:xfrm>
            <a:off x="769044" y="1721073"/>
            <a:ext cx="5322893" cy="430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 uses these 3 launch sites: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Cape Canaveral Air Force Station Space Launch Complex 40 (CCAFS SLC-40)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Kennedy Space Center Launch Complex 39A (KSC LC-39A)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Vandenberg Air Force Base Space Launch Complex 4E (VAFB SLC-4E)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key driver to selecting a launch site are Orbit and mission requirements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40D9D-3172-3C64-3F5E-41F3AD30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0516CD-88D5-8FBC-DC43-276A1C40E971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72504B1-8FB8-6AC7-9D87-D3D1A852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029" y="1727170"/>
            <a:ext cx="5365451" cy="37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2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37B419-675F-2D32-1414-A6489EA0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98CE2F-2DD5-1D0A-9BB2-5080AADB86BC}"/>
              </a:ext>
            </a:extLst>
          </p:cNvPr>
          <p:cNvSpPr txBox="1"/>
          <p:nvPr/>
        </p:nvSpPr>
        <p:spPr>
          <a:xfrm>
            <a:off x="769044" y="1721073"/>
            <a:ext cx="5322893" cy="430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and KSC LC-39A have the same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C0007-1807-9E91-41D4-51B265A6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7D2C59-322D-E771-EA3F-4F4B474E8831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E99A4AF-FCAF-7E1A-78BF-1250DFD5B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39" y="1721946"/>
            <a:ext cx="5348969" cy="33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04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A5195-D71D-D694-9178-72E3C12E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6726FD-E83A-91DE-4EA5-1E765864AC50}"/>
              </a:ext>
            </a:extLst>
          </p:cNvPr>
          <p:cNvSpPr txBox="1"/>
          <p:nvPr/>
        </p:nvSpPr>
        <p:spPr>
          <a:xfrm>
            <a:off x="769044" y="1721073"/>
            <a:ext cx="5322893" cy="2656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performed well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was chosen for having the best model performance</a:t>
            </a:r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12E2F-4CD9-D6B0-A9C9-79781E78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51A83D-94AE-DDC2-6ED2-581061E71B2C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C985C3-B78D-3DEB-9B8C-B254D029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761" y="1718582"/>
            <a:ext cx="5346247" cy="332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8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launches have occurred at SLC-40, followed by LC-39A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expected, increasing flight numbers increases the likely hood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success rates are in flight numbers &gt; 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dots and numbers&#10;&#10;AI-generated content may be incorrect.">
            <a:extLst>
              <a:ext uri="{FF2B5EF4-FFF2-40B4-BE49-F238E27FC236}">
                <a16:creationId xmlns:a16="http://schemas.microsoft.com/office/drawing/2014/main" id="{78A563B1-5E9B-1A8F-CD7C-B94B8403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007" y="2100833"/>
            <a:ext cx="6330043" cy="30482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has launched the most diverse range of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no correlation between payload mass and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 descr="A graph of a load mass&#10;&#10;AI-generated content may be incorrect.">
            <a:extLst>
              <a:ext uri="{FF2B5EF4-FFF2-40B4-BE49-F238E27FC236}">
                <a16:creationId xmlns:a16="http://schemas.microsoft.com/office/drawing/2014/main" id="{ADE86D64-9CEE-B9BB-5FC6-3D58814B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170" y="2067939"/>
            <a:ext cx="6341083" cy="304336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70648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orbits have 100% success: ES-L1, GEO, HEO, SSO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date, launches to SO orbit have not been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should be considered a factor in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Understanding the frequency of launches to each orbit, and block number would help in better understanding significance of this factor 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a number of blue and green bars&#10;&#10;AI-generated content may be incorrect.">
            <a:extLst>
              <a:ext uri="{FF2B5EF4-FFF2-40B4-BE49-F238E27FC236}">
                <a16:creationId xmlns:a16="http://schemas.microsoft.com/office/drawing/2014/main" id="{8CFE8714-C9A8-DD07-AD97-C9E4509F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816" y="1626831"/>
            <a:ext cx="6524761" cy="3894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AC803-B0F5-C8E0-500E-11AC1B88B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22B90-D8BC-DB7A-11B8-AFAE34B5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C920-F34D-7462-4F70-1867D9F01FD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0648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Block 5 has a high success rate in several orbits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Block 5 boosters is key to having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E50B5-770C-97DE-8684-D78CEE4E4C9B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 and Block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different colored vertical lines&#10;&#10;AI-generated content may be incorrect.">
            <a:extLst>
              <a:ext uri="{FF2B5EF4-FFF2-40B4-BE49-F238E27FC236}">
                <a16:creationId xmlns:a16="http://schemas.microsoft.com/office/drawing/2014/main" id="{77706113-6552-0638-067E-E32782A4D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816" y="1764223"/>
            <a:ext cx="6524761" cy="36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46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expected, higher flight numbers have the best chance of success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Numbers &gt; 40 have the most success</a:t>
            </a:r>
            <a:endParaRPr lang="en-CA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&#10;&#10;AI-generated content may be incorrect.">
            <a:extLst>
              <a:ext uri="{FF2B5EF4-FFF2-40B4-BE49-F238E27FC236}">
                <a16:creationId xmlns:a16="http://schemas.microsoft.com/office/drawing/2014/main" id="{0419F418-5C2F-BDD4-1211-BA0E0853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816" y="1980261"/>
            <a:ext cx="6524761" cy="32623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no correlation between Payload Mass and 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3983D-BCC6-525A-CF7B-81CF7E83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104" y="1969529"/>
            <a:ext cx="6190156" cy="32623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Since 2013, success rates significantly increased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2015, Falcon 9 boosters have had a high success rate</a:t>
            </a:r>
            <a:endParaRPr lang="en-CA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year over year increase in success rates can be explained by the introduction of new Booster Versions, ones designed to be fully reusable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B4E53DB7-15A1-8C53-B216-13219514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433" y="2066120"/>
            <a:ext cx="6062934" cy="3262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D6EB0-23B8-7409-45FD-D53183E7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B3576-ED9D-DE1A-0534-64283D68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7111F59-38AB-7205-2D8D-AAD80DD50DB4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816D58-B0AB-54D2-8F9E-6570C3E9C9BC}"/>
              </a:ext>
            </a:extLst>
          </p:cNvPr>
          <p:cNvSpPr txBox="1"/>
          <p:nvPr/>
        </p:nvSpPr>
        <p:spPr>
          <a:xfrm>
            <a:off x="770011" y="1326808"/>
            <a:ext cx="10601773" cy="447196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IBM Plex Mono Text"/>
                <a:cs typeface="Segoe UI"/>
              </a:rPr>
              <a:t>Summary of Methodologies</a:t>
            </a:r>
            <a:endParaRPr lang="en-US" sz="8800">
              <a:solidFill>
                <a:srgbClr val="000000"/>
              </a:solidFill>
              <a:latin typeface="IBM Plex Mono Text"/>
              <a:cs typeface="Segoe U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This project applied a full data science workflow to analyze SpaceX Falcon 9 performance and predict successful landings. Data was collected via the SpaceX API and web-scraped from Wikipedia, then cleaned and integrated using the Pandas library in Python. Exploratory analysis was performed using SQL, Seaborn visualizations, Folium GIS mapping, and an interactive dashboard using the 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-Dash Python library.</a:t>
            </a:r>
            <a:endParaRPr lang="en-US">
              <a:solidFill>
                <a:schemeClr val="accent3">
                  <a:lumMod val="25000"/>
                </a:schemeClr>
              </a:solidFill>
              <a:latin typeface="IBM Plex Mono Text"/>
              <a:cs typeface="Segoe U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IBM Plex Mono Text"/>
                <a:cs typeface="Segoe UI"/>
              </a:rPr>
              <a:t>Summary of all results</a:t>
            </a:r>
            <a:endParaRPr lang="en-US" sz="8800">
              <a:solidFill>
                <a:srgbClr val="000000"/>
              </a:solidFill>
              <a:latin typeface="IBM Plex Mono Text"/>
              <a:cs typeface="Segoe U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The analysis covers launches from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June 4, 2010 to November 11, 2020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. Key findings include the introduction of the fully reusable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Falcon 9 Block 5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booster on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May 11, 2018 (Flight 54)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and a sharp rise in landing success after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Flight 40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. Most launches occurred from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CCAFS SLC-40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, followed by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KSC LC-39A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and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VAFB SLC-4E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, driven by orbit requirements and crewed vs. uncrewed missions. Multiple machine learning models were trained and evaluated using scikit-learn, including Logistic Regression, SVM, Decision Tree, and KNN. The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Decision Tree model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delivered the best predictive performance with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89% accuracy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.</a:t>
            </a:r>
            <a:endParaRPr lang="en-US" sz="7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91736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193167" cy="439426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 used by SpaceX Falcon 9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Cape Canaveral Air Force Station Space Launch Complex 40 (CCAFS SLC-40)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Kennedy Space Center Launch Complex 39A (KSC LC-39A)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Vandenberg Air Force Base Space Launch Complex 4E (VAFB SLC-4E)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query was used to obtain these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NOTE: CCAFS LC-40 and CCAFS SLC-40 are the same launch site. LC-40 was renamed SLC-40 when SpaceX started leasing this site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B4CC3C-F4FA-3D74-A096-FFB9DD72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5" y="1995689"/>
            <a:ext cx="4770147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2429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was used to query the database with specific search criteria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a sample query, and the result, of finding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names that being with 'KSC'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30FBAE-86A5-EAD1-508A-477C3EC4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33" y="2857098"/>
            <a:ext cx="10202214" cy="356932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was used to calculate the total mass launched by NASA CRS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the query and the calculated mass (45,596 kg)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AA9532-C5EC-85C3-EE6A-35537F7C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85" y="3120646"/>
            <a:ext cx="6991350" cy="21621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SQL, we calculated the average payload mass launched by the F9 v1.1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the SQL and query result (2,928.4 kg)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A1B1A4-BCE7-0CB6-3D53-07BEBFE48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81" y="3423701"/>
            <a:ext cx="8058150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database was queried to find the dates of the first successful landing outcome on a drone 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the query and result (2016-04-08)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C0CA0-9A3D-9D49-4DA0-6AC4618F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98" y="3422694"/>
            <a:ext cx="65151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568048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a ground pad and had payload mass greater than 4000 but less than 6000 is shown below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the SQL query, and query result. Notice the booster versions that have successfully landed on a ground pad are either F9 B4 (Block 4) or F9 FT (Full Thrust).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Ground Pad Landing with Payload between 4000 and 6000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4F1C66-B003-32DB-C304-B8EE1C5E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65" y="3663800"/>
            <a:ext cx="7635160" cy="265210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number of successful and failure mission outcomes is shown below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query, and result, demonstrates the high success rate of SpaceX Falcon 9 boosters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97E1467-574C-D8AC-BF46-DE96BB080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0" y="3330933"/>
            <a:ext cx="649605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87730" cy="43942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booster which have carried the maximum payload mass is shown in the following image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query, and query result, show the script used to produce the list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Notice that booster version are all Falcon 9 Block 5 (B5) boosters?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CF291E-1106-573E-ACDD-F3F4D99D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82" y="1828063"/>
            <a:ext cx="5257934" cy="383508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119927" cy="2043874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image is the output of an SQL query that lists the records containing: successful landing outcomes in ground pad, booster version, and launch site by month in 2017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complete SQL query is also shown in the image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majority of these launches were from KSC LC-39A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D73431-6D00-65D1-ACA7-F29B87573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93" y="1824507"/>
            <a:ext cx="5199493" cy="411050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143279" cy="439426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rank and count of landing outcomes such as, Failure (drone ship) or Success (ground pad)), between the date 2010-06-04 and 2017-03-20, in descending order, is shown in the image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query and query result is shown in the image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'No attempt' is more likely to have occurred between 2010 and 2013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ABC28FC-F2BD-1424-7D1B-02AE9EE7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307" y="1712824"/>
            <a:ext cx="6280598" cy="3185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107DD-D63F-CC46-B599-192E0060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A5DAE-F66D-2896-2BDA-5255F19E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294F610-8904-4E0D-0DB3-FD72A74E41BC}"/>
              </a:ext>
            </a:extLst>
          </p:cNvPr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64E8-A159-C02E-4535-2E8B99DFE644}"/>
              </a:ext>
            </a:extLst>
          </p:cNvPr>
          <p:cNvSpPr txBox="1"/>
          <p:nvPr/>
        </p:nvSpPr>
        <p:spPr>
          <a:xfrm>
            <a:off x="825228" y="1326808"/>
            <a:ext cx="10524470" cy="543274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Segoe UI"/>
                <a:cs typeface="Segoe UI"/>
              </a:rPr>
              <a:t>Project background and context</a:t>
            </a:r>
            <a:endParaRPr lang="en-US" sz="8800" dirty="0">
              <a:solidFill>
                <a:srgbClr val="000000"/>
              </a:solidFill>
              <a:latin typeface="Segoe UI"/>
              <a:cs typeface="Segoe U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SpaceX has become the dominant leader in commercial spaceflight, driven largely by its breakthrough in reusable rocket technology. As of December 2025, SpaceX lists the price of a Falcon 9 launch at approximately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$69.75 million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, compared to the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$165 million or more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typically required for missions using traditional expendable rockets. This cost advantage has reshaped market expectations and intensified competition in the commercial launch sector.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To enter this market, </a:t>
            </a:r>
            <a:r>
              <a:rPr lang="en-US" sz="7200" b="1" dirty="0" err="1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SpaceY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aims to analyze publicly available data on SpaceX launches and first-stage landings. A successful SpaceX booster recovery directly reduces launch cost. Predicting landing outcomes is critical for estimating potential cost competitiveness. By leveraging insights from SpaceX’s performance, </a:t>
            </a:r>
            <a:r>
              <a:rPr lang="en-US" sz="7200" b="1" dirty="0" err="1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SpaceY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intends to design its own reusable launch system and strategically price missions to compete effectively in the global launch marketplace.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Segoe UI"/>
                <a:cs typeface="Segoe UI"/>
              </a:rPr>
              <a:t>Problem definition</a:t>
            </a:r>
          </a:p>
          <a:p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What are the key technical, operational, and environmental factors that determine the success or failure of a Falcon 9 first-stage landing?</a:t>
            </a:r>
          </a:p>
          <a:p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Can these factors be systematically analyzed to develop a reliable predictive model?</a:t>
            </a:r>
          </a:p>
          <a:p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Which machine learning model delivers the highest accuracy in predicting successful rocket landings?</a:t>
            </a:r>
          </a:p>
        </p:txBody>
      </p:sp>
    </p:spTree>
    <p:extLst>
      <p:ext uri="{BB962C8B-B14F-4D97-AF65-F5344CB8AC3E}">
        <p14:creationId xmlns:p14="http://schemas.microsoft.com/office/powerpoint/2010/main" val="1487000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C85B6-9CFF-B25E-6918-1ADDAF7C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28466-789F-9D11-ED69-F31B39D2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23626D-3CF9-A821-633D-95862E5B8A1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922759" cy="3733112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Falcon 9 boosters can be launched from either the west coast or east coast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West coast launches occur at: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Vandenberg Air Force Base (VAFS SLC-4E)</a:t>
            </a:r>
            <a:endParaRPr lang="en-US" sz="17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East coast launches occur at: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Cape Canaveral Air Force Station Space Launch Complex 40 (CCAFS SLC-40)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Kennedy Space Center Launch Complex 39A (KSC LC-39A)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on the launch site is based on the Orbit and Mission requirements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4F5CE-0ABA-7932-18D3-A6464307A135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Sites</a:t>
            </a:r>
            <a:endParaRPr lang="en-US" dirty="0"/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0128A02-7036-12CB-B8B9-6D4512E6D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50" y="1819320"/>
            <a:ext cx="6766884" cy="37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4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C7EF9E-9AF4-D455-2F5A-F444E230D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3EBA4-6D3E-E7A8-1C1E-D05ACCBA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D3AC98-EB5F-3FC4-BBC7-774F55FE2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922759" cy="37331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table is from SpaceX' Falcon User's Guide (Version 8)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some orbit types that require a specific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300F3-7BFC-5549-68F9-005D50B2DED2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Sites</a:t>
            </a:r>
            <a:endParaRPr lang="en-US" dirty="0"/>
          </a:p>
        </p:txBody>
      </p:sp>
      <p:pic>
        <p:nvPicPr>
          <p:cNvPr id="4" name="Picture 3" descr="A screenshot of a vehicle&#10;&#10;AI-generated content may be incorrect.">
            <a:extLst>
              <a:ext uri="{FF2B5EF4-FFF2-40B4-BE49-F238E27FC236}">
                <a16:creationId xmlns:a16="http://schemas.microsoft.com/office/drawing/2014/main" id="{8E228974-BBF5-606A-83D3-1C0AC5C3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50" y="1716243"/>
            <a:ext cx="6766884" cy="265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54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7CF2F8-0D33-311A-410B-E4C851E1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AF939F-C1E5-F14A-9DA1-3A062955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8F25A2-F0E3-D332-5C30-577FAA6ABA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922759" cy="37331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Vandenberg Air Force Base (VAFS SLC-4E)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 is used for LEO orbits that require high inclinations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VAFS SLC-4E can also be used with the following Orbits: PO/SSO, and earth escape trajectories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FBDB2-E1D6-1B99-F33C-5501A60AED5A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 – West Coast</a:t>
            </a:r>
            <a:endParaRPr lang="en-US" dirty="0"/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A51BE095-CA32-DA2C-EE4A-6D05EDE39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61" y="1718678"/>
            <a:ext cx="5924737" cy="37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01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EC2CAD-C1ED-9061-EFD8-B2091773E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39CCD-4B37-995A-646D-73721DA8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22165-B90B-C5E9-96A9-32ED786FE7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997343"/>
            <a:ext cx="3922759" cy="3733112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East coast launches occur at either: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Cape Canaveral Air Force Station Space Launch Complex 40 (CCAFS SLC-40) </a:t>
            </a:r>
            <a:endParaRPr lang="en-US" sz="21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Kennedy Space Center Launch Complex 39A (KSC LC-39A)</a:t>
            </a:r>
            <a:endParaRPr lang="en-US" sz="21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KSC LC-39A launches manned Falcon 9 flight missions, missions to the ISS, and Falcon Heavy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CCAFS SCL-40 launches all other Falcon 9 missions. Most Falcon 9 launches have occurred at SLC-40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96411-CD0E-B632-52CE-CC18A968EA87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 – East Coast</a:t>
            </a:r>
            <a:endParaRPr lang="en-US" dirty="0"/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C54B8B3B-CD87-4F30-EA79-870665E5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61" y="1993056"/>
            <a:ext cx="5924737" cy="31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9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AB75DC-8295-BA4F-4A35-B5F7972F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E2867-1B12-ED8A-60CB-35EF4A90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8413FC-1ADF-75D2-503A-99E824E8C2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997343"/>
            <a:ext cx="4706223" cy="37331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CCAFS SLC-40 is SpaceX's work horse launch site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Over 60% of all SpaceX launches have occurred at this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CCAFS SLC-40 is configured to operate a high volume of launches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F46FC-9C0E-AC9F-9EDA-32F2C66A888E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 – East Coast</a:t>
            </a:r>
            <a:endParaRPr lang="en-US" dirty="0"/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6235200F-2F36-5839-E5BD-BA0280308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124" y="1993056"/>
            <a:ext cx="5813932" cy="38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8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0980A2-9E27-1BA2-4959-CE09C903A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F01A53-6424-7C6F-F7E0-633B92A0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488251-E2D8-EBCB-BBA3-D7108336C0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997343"/>
            <a:ext cx="4706223" cy="37331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KSC LC-39A is configured to handle manned crews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This launch site was previously used by the Space Shuttle and Apollo space programs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Today SpaceX also uses this launch site for missions to the ISS, and Falcon Heavy launches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DE8D1-CB6C-D872-8FA5-086282C362F7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 – East Coast</a:t>
            </a:r>
            <a:endParaRPr lang="en-US" dirty="0"/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6366A334-C5B0-EE6A-EEEF-2D32FD79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09" y="1993056"/>
            <a:ext cx="5667961" cy="38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99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1F33C-B22D-C1CD-8330-24889ECA2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7CFE2-CEAC-1E08-9070-026FFDC7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DBE713-079C-F189-55C2-13D256E86F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2921"/>
            <a:ext cx="10518322" cy="1335537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total launches at each launch site have been color coded: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rgbClr val="FF0000"/>
                </a:solidFill>
                <a:latin typeface="Abadi"/>
                <a:ea typeface="+mn-lt"/>
                <a:cs typeface="+mn-lt"/>
              </a:rPr>
              <a:t>Red = Unsuccessful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rgbClr val="00B050"/>
                </a:solidFill>
                <a:latin typeface="Abadi"/>
                <a:ea typeface="+mn-lt"/>
                <a:cs typeface="+mn-lt"/>
              </a:rPr>
              <a:t>Green = Successful Landing </a:t>
            </a:r>
            <a:endParaRPr lang="en-US" sz="2200" dirty="0">
              <a:solidFill>
                <a:srgbClr val="00B050"/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SLC-40 has launched the most rockets, LC-39A has the best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54B6E4-EE15-5CB7-E477-9F40B058A4C1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Count and Outcome by Launch Site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BD5627-2A04-8041-5245-EC16AFA34843}"/>
              </a:ext>
            </a:extLst>
          </p:cNvPr>
          <p:cNvGrpSpPr/>
          <p:nvPr/>
        </p:nvGrpSpPr>
        <p:grpSpPr>
          <a:xfrm>
            <a:off x="493374" y="2758225"/>
            <a:ext cx="10360236" cy="3377066"/>
            <a:chOff x="493374" y="2758225"/>
            <a:chExt cx="10360236" cy="3377066"/>
          </a:xfrm>
        </p:grpSpPr>
        <p:pic>
          <p:nvPicPr>
            <p:cNvPr id="2" name="Picture 1" descr="A screenshot of a map&#10;&#10;AI-generated content may be incorrect.">
              <a:extLst>
                <a:ext uri="{FF2B5EF4-FFF2-40B4-BE49-F238E27FC236}">
                  <a16:creationId xmlns:a16="http://schemas.microsoft.com/office/drawing/2014/main" id="{C6A4738B-C540-0ACF-F87B-AA15C07E7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74" y="3132633"/>
              <a:ext cx="3095607" cy="300265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DA8563-1F04-C174-F307-5E8238C89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4708" y="3112685"/>
              <a:ext cx="3262513" cy="3017562"/>
            </a:xfrm>
            <a:prstGeom prst="rect">
              <a:avLst/>
            </a:prstGeom>
          </p:spPr>
        </p:pic>
        <p:pic>
          <p:nvPicPr>
            <p:cNvPr id="6" name="Picture 5" descr="A screenshot of a map&#10;&#10;AI-generated content may be incorrect.">
              <a:extLst>
                <a:ext uri="{FF2B5EF4-FFF2-40B4-BE49-F238E27FC236}">
                  <a16:creationId xmlns:a16="http://schemas.microsoft.com/office/drawing/2014/main" id="{CCB48865-1EDB-5135-6E81-640969FA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7101" y="3110354"/>
              <a:ext cx="3256509" cy="30158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D4828E-4F7A-9B47-019E-5B9B5AA5454B}"/>
                </a:ext>
              </a:extLst>
            </p:cNvPr>
            <p:cNvSpPr txBox="1"/>
            <p:nvPr/>
          </p:nvSpPr>
          <p:spPr>
            <a:xfrm>
              <a:off x="493704" y="2758225"/>
              <a:ext cx="3096868" cy="4274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ea typeface="Calibri"/>
                  <a:cs typeface="Calibri"/>
                </a:rPr>
                <a:t>CCAFS </a:t>
              </a: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</a:rPr>
                <a:t>SLC-40</a:t>
              </a:r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3F2B8C-200E-B3AC-791A-1696CF72FA69}"/>
                </a:ext>
              </a:extLst>
            </p:cNvPr>
            <p:cNvSpPr txBox="1"/>
            <p:nvPr/>
          </p:nvSpPr>
          <p:spPr>
            <a:xfrm>
              <a:off x="4061836" y="2758225"/>
              <a:ext cx="3253955" cy="4274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ea typeface="Calibri"/>
                  <a:cs typeface="Calibri"/>
                </a:rPr>
                <a:t>KSC LC-39A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4C4F06-7886-D245-9A17-D1E4D97E6499}"/>
                </a:ext>
              </a:extLst>
            </p:cNvPr>
            <p:cNvSpPr txBox="1"/>
            <p:nvPr/>
          </p:nvSpPr>
          <p:spPr>
            <a:xfrm>
              <a:off x="7596306" y="2758225"/>
              <a:ext cx="3253955" cy="4274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ea typeface="Calibri"/>
                  <a:cs typeface="Calibri"/>
                </a:rPr>
                <a:t>VAFB SLC-4E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4061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717192"/>
            <a:ext cx="5384175" cy="4308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was previously used by the Space Shuttle and Apollo programs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makes KSC LC-39A an ideal launch site, given the in-place infrastructure that can be used to transport and assemble rocket components and payload at this 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Proximity to railway, highway, and coastline</a:t>
            </a:r>
          </a:p>
        </p:txBody>
      </p:sp>
      <p:pic>
        <p:nvPicPr>
          <p:cNvPr id="2" name="Picture 1" descr="A map of land with lines and a body of water&#10;&#10;AI-generated content may be incorrect.">
            <a:extLst>
              <a:ext uri="{FF2B5EF4-FFF2-40B4-BE49-F238E27FC236}">
                <a16:creationId xmlns:a16="http://schemas.microsoft.com/office/drawing/2014/main" id="{2AAE5662-EF2A-02B8-8352-755D9832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37" y="1689652"/>
            <a:ext cx="5052665" cy="31937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A600CC-7ADB-431E-D5B6-4CD97798A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EE75C-C1B6-7007-E820-C826601A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56332-E2DB-B5E0-2B08-9AD23FBD65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7192"/>
            <a:ext cx="5384175" cy="4308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from KSC LC-39A to the coast is 0.92 km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3F053A-E45E-15D8-76D0-188E16F8D7F4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Proximity to railway, highway, and coastline</a:t>
            </a:r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A7F9575F-B1E3-DA12-6FCC-388F822A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628" y="1716156"/>
            <a:ext cx="4695734" cy="4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6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E7513-7C5F-60C3-9DEF-D987C6304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2190F-62D3-FA52-0798-4FF2CCB2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4DBECA-9857-4C65-45C3-1B133EFF7A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7192"/>
            <a:ext cx="5384175" cy="4308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from KSC LC-39A to the closest railway hub is 25 km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613E2F-EE61-D5F7-5EC2-BAA2A22A23E5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Proximity to railway, highway, and coastline</a:t>
            </a:r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1B1B2F38-E201-7651-8D6C-A399941A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368" y="1798366"/>
            <a:ext cx="5523994" cy="39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70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DC4F88-7305-DD62-E2B8-118C640C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C10254-A12A-37A1-DD1B-89D11E48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B87D6-8CFA-8BA5-30B0-F6FC0E1200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7192"/>
            <a:ext cx="5384175" cy="4308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from KSC LC-39A to the closest city (Titusville) is 20 km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3382A0-6EA9-345E-B1D3-DFCB3AA7963F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Proximity to railway, highway, and coastline</a:t>
            </a:r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ABB3AB69-3F92-04DE-FCAB-14F13196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368" y="1712119"/>
            <a:ext cx="5523994" cy="35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8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657D3-A081-4998-E995-1259419B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15471-1DA0-FA9E-B81D-CCC730FF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12F0A-01DD-919B-2059-5C2E674DDC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7192"/>
            <a:ext cx="5384175" cy="4308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from KSC LC-39A to the closest highway is ~20 km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3B0320-6305-94C2-52D8-4974F7808F8C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Proximity to railway, highway, and coastline</a:t>
            </a:r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1BF67842-7541-CEF2-03E8-E5F60A51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507" y="1712114"/>
            <a:ext cx="5437855" cy="34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9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20389" y="1536590"/>
            <a:ext cx="3531348" cy="440388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and KSC LC-39A have the same launch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breakdown of total launches by site is: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= 33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= 13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= 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is expected to significantly improve once SpaceX has fully migrated all its Falcon 9 boosters to the Block 5 version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6" name="Picture 5" descr="A pie chart with numbers and a triangle&#10;&#10;AI-generated content may be incorrect.">
            <a:extLst>
              <a:ext uri="{FF2B5EF4-FFF2-40B4-BE49-F238E27FC236}">
                <a16:creationId xmlns:a16="http://schemas.microsoft.com/office/drawing/2014/main" id="{7545E6D9-3422-1676-1D6A-B07E253E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940" y="1535496"/>
            <a:ext cx="7160501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66224" y="1621710"/>
            <a:ext cx="4294598" cy="4394267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the launch site with the highest success ratio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 of a total of 13 launches, there were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 successful 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with a success ratio of 10:13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only 3 unsuccessful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ratios for the other launch sites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(10:33)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(4:10)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ratio</a:t>
            </a:r>
          </a:p>
        </p:txBody>
      </p:sp>
      <p:pic>
        <p:nvPicPr>
          <p:cNvPr id="2" name="Picture 1" descr="A blue and red pie chart&#10;&#10;AI-generated content may be incorrect.">
            <a:extLst>
              <a:ext uri="{FF2B5EF4-FFF2-40B4-BE49-F238E27FC236}">
                <a16:creationId xmlns:a16="http://schemas.microsoft.com/office/drawing/2014/main" id="{6F306B0C-0363-D282-A717-3DF6E5CF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77" y="1575650"/>
            <a:ext cx="6389934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92921"/>
            <a:ext cx="3868059" cy="3609066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dataset contains a total of 56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launch success rate is 0.43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success ratio is 3:7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low success rate is explainable by the number of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test boosters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production boosters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found in the data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B4 and B5 boosters are the only Falcon 9 boosters designed to be reusable. The B5 is the only booster designed to be fully reusable</a:t>
            </a: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(kg) and Success Rate (All Launch Sites)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0C4B40-4E6F-B634-380F-7AF8C669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909" y="1489790"/>
            <a:ext cx="6812617" cy="361389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8E81C7-6753-D053-B0DF-B607F58A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EFA83-152E-2F1C-A9F2-EC60BD1D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BA9EE1-6B67-FE56-6DD4-4EC36AD952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2921"/>
            <a:ext cx="3868059" cy="53691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have been a total of 42 Falcon 9 launches with a payload mass &lt;= 5000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launch success rate is 0.45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success ratio is 19:42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 of these launches were either B4 or B5 boosters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launch success rate is 0.86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success ratio is 6:7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5DCF77-CB8E-1F01-712E-DD7FB09C87CE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(&lt;= 5000 kg) 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E176C1-5831-64D5-9735-3EBD0F809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412" y="1489790"/>
            <a:ext cx="6493611" cy="36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3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7BE686-6D07-9CE3-BA8E-911EA310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36B6D-A652-CA9A-2A9E-B702FF45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1691BD-41BA-CB8F-B10C-E59A67DB16D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2921"/>
            <a:ext cx="3868059" cy="53691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have been a total of 14 Falcon 9 launches with a payload mass &gt;= 5000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launch success rate is 0.36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success ratio is 5:14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of these launches were B4 boosters (no B5 in this range)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launch success rate is 0.20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success ratio is 1:5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1A98D-BFE6-7E86-DEA3-3B14C2A2E1D8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(&gt;= 5000 kg) </a:t>
            </a:r>
            <a:endParaRPr lang="en-US" dirty="0"/>
          </a:p>
        </p:txBody>
      </p:sp>
      <p:pic>
        <p:nvPicPr>
          <p:cNvPr id="2" name="Picture 1" descr="A graph with numbers and red dots&#10;&#10;AI-generated content may be incorrect.">
            <a:extLst>
              <a:ext uri="{FF2B5EF4-FFF2-40B4-BE49-F238E27FC236}">
                <a16:creationId xmlns:a16="http://schemas.microsoft.com/office/drawing/2014/main" id="{6E47082A-7F6A-A80B-4502-0E7FC2B2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369" y="1489790"/>
            <a:ext cx="6439696" cy="36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95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49F46B-C92A-59C0-BA01-BB41062EE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EA6BA5-F3B9-C124-D772-6068EC01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0B7A8-0F82-398F-8DE2-39492E836C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2921"/>
            <a:ext cx="10602321" cy="26901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According to the data, the best likelihood of a successful launch is using a Falcon 9 B5 booster carrying a Payload Mass up to 5000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9525A3-60CB-4C06-5233-097664C09157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372990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Collected and curated data from the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IBM Plex Mono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 REST API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 and web-scraped the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IBM Plex Mono Tex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Falcon 9 and Falcon Heavy launches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Cleaned, standardized, and merged datasets using Python and Pandas.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Trained multiple classification models (Logistic Regression, SVM, Decision Tree, and KNN). Tuned models using scikit-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learn's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 feature to identify the best model parameters. Selected the best model based on the accuracy score on the test data.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1577414"/>
            <a:ext cx="3683236" cy="4553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 classification models were built and trained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classifier was the best performing model, as is the recommended model to use in deployment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C6D615-CE08-E310-A56A-1473D337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161" y="1578324"/>
            <a:ext cx="6832641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1523010"/>
            <a:ext cx="5014817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classifier performed better at predicting unsuccessful landings (TP) in comparison to the other classifiers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classifier also had a better (lower) score in False Negative (FN)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perdictions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E8608953-24F6-50BA-DE9B-F87611A3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83" y="1524495"/>
            <a:ext cx="53340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63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91178" y="1504637"/>
            <a:ext cx="10604562" cy="4341442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Falcon 9 Block 5 booster version is the most critical feature to predicting a successful booster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success rate of the Block 5 booster is 0.85, success ratio is: 33:39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first Block 5 mission was May 11, 2018 (Flight number: 54)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Block 5 booster is the only Falcon 9 booster version designed to be fully reusable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It only took SpaceX 8 years to design a fully reusable booster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Other factors like: Launch Site location, orbit, and payload mass did not make a significant difference to success outcomes, especially when considering that the first few booster versions were proof of concept designs, not production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machine learning model was built to predict landing outcomes, with an accuracy of 89%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needs to be updated quarterly (every 3 months as a minimum), ensuring most recent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data is incorporated in model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Considering the amount of Block 5 boosters currently in service, future analytics and machine learning projects should consider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alculating the probability of success based on: payload mass, orbit, number of booster reuses, and any date related historical trends or patterns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64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57239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Working with SQL in a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Working with months in SQLite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Falcon 9 Success Rate by Orbit Type and Block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Falcon 9 Success Rate by Block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Base maps of launch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6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Orbits vs. Launch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7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Building a Tree Classifier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Appendices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C568F-4B85-1342-A31C-862A96DDA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78D4D-3077-D41F-2EDA-679BBA11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B5C31B3-4917-618C-83A5-33DAD99CEEC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10515600" cy="7771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an error in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Hands-on Lab: Complete the EDA with 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notebook. Below are the correct libraries to install: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077FEB-F351-DB97-1F0B-0974C1BED8FC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1 – Working with SQL in a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Jupyter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Notebook</a:t>
            </a:r>
          </a:p>
        </p:txBody>
      </p:sp>
      <p:pic>
        <p:nvPicPr>
          <p:cNvPr id="2" name="Picture 1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74BDD117-B649-C3CD-5BA6-3C910218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82" y="2163309"/>
            <a:ext cx="9505950" cy="22955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0944-BC28-AC2C-68AE-CD666D5623BF}"/>
              </a:ext>
            </a:extLst>
          </p:cNvPr>
          <p:cNvSpPr txBox="1">
            <a:spLocks/>
          </p:cNvSpPr>
          <p:nvPr/>
        </p:nvSpPr>
        <p:spPr>
          <a:xfrm>
            <a:off x="768197" y="4470279"/>
            <a:ext cx="10515600" cy="7771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Please refer to the notebook for complete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66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D5DE14-3DF0-4F50-336C-53544137F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FE32-8F20-3F98-D7B9-7085DAD7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1AA8202-C282-E36A-8C58-D680469DEBF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3880620" cy="50669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script was used to complete the task of displaying sorting data by month in SQLite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Please refer to the notebook for complete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DA2233-0882-9155-9C0E-D2B4B2957210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2 – Working with months in SQLite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DE55CC0-E4DE-6BA9-9618-C2E9BB349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449" y="1378856"/>
            <a:ext cx="6416673" cy="53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65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C2845-E3D4-E415-BB64-B42B57AC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9CDF3-06E2-06A4-6F03-303BBD9D1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110EE01-C4E2-6169-F311-0596F9B6373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3866243" cy="37011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script was used to create a relationship of success rate by orbit type and block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clearly demonstrates the high success rate of the Block 5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the notebook for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0F54BE-A5C2-CC0F-4AE8-121C1A51C189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3 – Falcon 9 Success Rate by Orbit Type and Block</a:t>
            </a:r>
          </a:p>
        </p:txBody>
      </p:sp>
      <p:pic>
        <p:nvPicPr>
          <p:cNvPr id="2" name="Picture 1" descr="A graph of different colored vertical lines&#10;&#10;AI-generated content may be incorrect.">
            <a:extLst>
              <a:ext uri="{FF2B5EF4-FFF2-40B4-BE49-F238E27FC236}">
                <a16:creationId xmlns:a16="http://schemas.microsoft.com/office/drawing/2014/main" id="{30ACFACA-EE03-4329-E031-35E21375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328" y="4379894"/>
            <a:ext cx="5368108" cy="23575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DCDCA2C-2F32-22A6-A0F6-5A7370057025}"/>
              </a:ext>
            </a:extLst>
          </p:cNvPr>
          <p:cNvGrpSpPr/>
          <p:nvPr/>
        </p:nvGrpSpPr>
        <p:grpSpPr>
          <a:xfrm>
            <a:off x="4867470" y="1381048"/>
            <a:ext cx="5808087" cy="2999506"/>
            <a:chOff x="4430258" y="1381048"/>
            <a:chExt cx="6857396" cy="6297341"/>
          </a:xfrm>
        </p:grpSpPr>
        <p:pic>
          <p:nvPicPr>
            <p:cNvPr id="4" name="Picture 3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6882EA16-665A-CC32-84D9-23717556F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5012" y="1381048"/>
              <a:ext cx="6742642" cy="1114425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548E4589-7A22-5D53-AAC9-86643DC07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0258" y="2493509"/>
              <a:ext cx="5650198" cy="5184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91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CEF86-27EB-04A9-9DC1-9EE0174C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0CF27-4054-5C40-E0DB-DA3F1D0A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947023F-6A83-F050-F1F3-0C1FF8770DE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45119"/>
            <a:ext cx="4919596" cy="37347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script was used to create a relationship of success rate by block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shows the high success rate of the Block 5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the notebook for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6B84D7-2DBB-2EB1-55B5-0C70DABF61C2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4 – Falcon 9 Success Rate by Block</a:t>
            </a:r>
          </a:p>
        </p:txBody>
      </p:sp>
      <p:pic>
        <p:nvPicPr>
          <p:cNvPr id="2" name="Picture 1" descr="A graph of a number of blue and green squares&#10;&#10;AI-generated content may be incorrect.">
            <a:extLst>
              <a:ext uri="{FF2B5EF4-FFF2-40B4-BE49-F238E27FC236}">
                <a16:creationId xmlns:a16="http://schemas.microsoft.com/office/drawing/2014/main" id="{E1EB2F3B-AC6D-AA0F-6444-973F738DE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162" y="4346276"/>
            <a:ext cx="4767967" cy="23575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39755-548D-5026-B487-C96DB0585027}"/>
              </a:ext>
            </a:extLst>
          </p:cNvPr>
          <p:cNvGrpSpPr/>
          <p:nvPr/>
        </p:nvGrpSpPr>
        <p:grpSpPr>
          <a:xfrm>
            <a:off x="5996481" y="1341624"/>
            <a:ext cx="4218521" cy="2902449"/>
            <a:chOff x="3273452" y="2058801"/>
            <a:chExt cx="7994904" cy="6611595"/>
          </a:xfrm>
        </p:grpSpPr>
        <p:pic>
          <p:nvPicPr>
            <p:cNvPr id="3" name="Picture 2" descr="A screen shot of a computer code&#10;&#10;AI-generated content may be incorrect.">
              <a:extLst>
                <a:ext uri="{FF2B5EF4-FFF2-40B4-BE49-F238E27FC236}">
                  <a16:creationId xmlns:a16="http://schemas.microsoft.com/office/drawing/2014/main" id="{3FCE4A11-2CA3-75AD-29E7-9A258D805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6881" y="2058801"/>
              <a:ext cx="7991475" cy="1171575"/>
            </a:xfrm>
            <a:prstGeom prst="rect">
              <a:avLst/>
            </a:prstGeom>
          </p:spPr>
        </p:pic>
        <p:pic>
          <p:nvPicPr>
            <p:cNvPr id="9" name="Picture 8" descr="A screen shot of a computer code&#10;&#10;AI-generated content may be incorrect.">
              <a:extLst>
                <a:ext uri="{FF2B5EF4-FFF2-40B4-BE49-F238E27FC236}">
                  <a16:creationId xmlns:a16="http://schemas.microsoft.com/office/drawing/2014/main" id="{D7E8CF28-2B49-4DA4-5D28-370961AA4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3452" y="3222096"/>
              <a:ext cx="7677150" cy="544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3617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27B90-CF22-C1D6-6BF6-ABB878A78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B2C1-5818-B525-D81C-534B0BD7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250648D-A450-D7BC-D689-349BB9976F6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4829526" cy="48656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order to enhance the analytics, base maps of each launch location was obtained. The following script and base map is the CCAFS SLC-40 location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basemaps come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Overpass Turbo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an open source website containing GIS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the notebook for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F13918-5458-5BEF-C1DE-681EDA7EE3BB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5 – Base maps of launch locations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3DF889-962F-A0E6-A627-EA770B080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201" y="1380226"/>
            <a:ext cx="4816015" cy="53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8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766950" y="1800225"/>
            <a:ext cx="5653274" cy="33473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flowchart represents the steps used to download data from the SpaceX REST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notebook: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01_jupyter-labs-spacex-data-collection-api-v2.ipynb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to review the detailed steps and processes to download and clean the SpaceX REST API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784FADD-821E-C492-2B3B-AD7315340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2890" y="1400175"/>
            <a:ext cx="3607044" cy="5029200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FB418-F9EB-1E94-D175-FEF3C5E3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73B60-A27C-F6A3-3CFB-E1ACA06E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0B39CD9-997D-0F3F-C694-BBF0AFBBDB1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4829526" cy="48656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table was used to understand the relationship between launch site and orbit requirements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table is from SpaceX's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Falcon User's Guide (Version 8)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local copy of this guide can be found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the guide for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CDE71BB-D076-CB38-6F18-F85578866AA3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6 – Orbits vs. Launch Locations</a:t>
            </a:r>
          </a:p>
        </p:txBody>
      </p:sp>
      <p:pic>
        <p:nvPicPr>
          <p:cNvPr id="13" name="Picture 12" descr="A screenshot of a vehicle&#10;&#10;AI-generated content may be incorrect.">
            <a:extLst>
              <a:ext uri="{FF2B5EF4-FFF2-40B4-BE49-F238E27FC236}">
                <a16:creationId xmlns:a16="http://schemas.microsoft.com/office/drawing/2014/main" id="{07CDB05F-5DD2-14DD-7603-8E0BEBB2D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296" y="1377363"/>
            <a:ext cx="5844109" cy="31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05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71DA7-C514-E03F-7AA6-879F88EB9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B40DF-8286-5A6A-A3E3-50AF568B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DDEDF73-66EA-C1AB-71AF-9FD2F883214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4829526" cy="48656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scripts were used to create a decision tree classifier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modifications were needed to the originally provided scripts, due to changes in more recent versions of Scikit-Learn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the notebook for details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397689-270F-DC61-51D6-52238E76B476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7 – Building a Tree Classifier model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3EA412-FC23-B341-8C6A-345BBDECF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1" y="1378324"/>
            <a:ext cx="5351728" cy="52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622897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flowchart represents the steps used to web-scrape data from the Wikipedia website: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"List of Falcon 9 and Falcon Heavy Launches".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notebook: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02_jupyter-labs-webscraping-v2.ipynb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to review the detailed steps and processes to scrape the data and create a dataset.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40E2781-E6EB-3B65-04D9-DC2A216D3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0072" y="1416705"/>
            <a:ext cx="3113583" cy="51065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34465"/>
            <a:ext cx="8051703" cy="52923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this project, the primary objective of data wrangling is to create a new feature called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summarizes the launch and landing outcomes found in the dataset into 2 discrete values: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If the booster landing was not successful,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 = 0</a:t>
            </a:r>
            <a:endParaRPr lang="en-US" b="1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If the booster landing was successful,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 = 1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column will be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Target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used to analyze and predict launch / landing outcomes.  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addition to creating this Target column, the following operations were performed in this notebook: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Calculate the number of launches on each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Calculate the number and occurrence of each orbit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Calculate the number and occurrence of mission outcome of the orbits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notebook: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03_jupyter-labs-spacex-Data wrangling-v2.ipynb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to review the details of these calculations and the creation of the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feature.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5ED1B-8154-0290-27DD-D15629667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3789" y="1439141"/>
            <a:ext cx="2495550" cy="44092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1357</Words>
  <Application>Microsoft Office PowerPoint</Application>
  <PresentationFormat>Widescreen</PresentationFormat>
  <Paragraphs>233</Paragraphs>
  <Slides>72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Akansha yadav</cp:lastModifiedBy>
  <cp:revision>3871</cp:revision>
  <dcterms:created xsi:type="dcterms:W3CDTF">2021-04-29T18:58:00Z</dcterms:created>
  <dcterms:modified xsi:type="dcterms:W3CDTF">2026-01-26T02:00:19Z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